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7" r:id="rId5"/>
    <p:sldId id="314" r:id="rId6"/>
    <p:sldId id="275" r:id="rId7"/>
    <p:sldId id="276" r:id="rId8"/>
    <p:sldId id="350" r:id="rId9"/>
    <p:sldId id="315" r:id="rId10"/>
    <p:sldId id="277" r:id="rId11"/>
    <p:sldId id="320" r:id="rId12"/>
    <p:sldId id="372" r:id="rId13"/>
    <p:sldId id="322" r:id="rId14"/>
    <p:sldId id="323" r:id="rId15"/>
    <p:sldId id="321" r:id="rId16"/>
    <p:sldId id="268" r:id="rId17"/>
    <p:sldId id="283" r:id="rId18"/>
    <p:sldId id="282" r:id="rId19"/>
    <p:sldId id="298" r:id="rId20"/>
    <p:sldId id="286" r:id="rId21"/>
    <p:sldId id="287" r:id="rId22"/>
    <p:sldId id="341" r:id="rId23"/>
    <p:sldId id="288" r:id="rId24"/>
    <p:sldId id="281" r:id="rId25"/>
    <p:sldId id="289" r:id="rId26"/>
    <p:sldId id="290" r:id="rId27"/>
    <p:sldId id="291" r:id="rId28"/>
    <p:sldId id="292" r:id="rId29"/>
    <p:sldId id="293" r:id="rId30"/>
    <p:sldId id="340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7"/>
    <a:srgbClr val="EFF2F6"/>
    <a:srgbClr val="FFFFFF"/>
    <a:srgbClr val="5B9BD5"/>
    <a:srgbClr val="5FB6D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cloud.cn/exam-star/ksxhelp_1/1698327%0d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ingyan.baidu.com/article/7c6fb428458f1fc1652c90d2.html%0d" TargetMode="External"/><Relationship Id="rId2" Type="http://schemas.openxmlformats.org/officeDocument/2006/relationships/hyperlink" Target="https://www.google.cn/intl/zh-CN/chrome/%0d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61360" y="2923540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微软雅黑" charset="0"/>
                <a:ea typeface="微软雅黑" charset="0"/>
              </a:rPr>
              <a:t>线上作答考生操作手册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70" y="1461770"/>
            <a:ext cx="4470400" cy="27514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5895" y="514413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1. 先调试设备（调试摄像头、麦克风设备），确保作答设备稳定、正常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charset="0"/>
                <a:ea typeface="微软雅黑" charset="0"/>
                <a:sym typeface="+mn-ea"/>
              </a:rPr>
              <a:t>调试设备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0605" y="5841365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charset="0"/>
                <a:ea typeface="微软雅黑" charset="0"/>
                <a:cs typeface="微软雅黑" charset="0"/>
              </a:rPr>
              <a:t>2.</a:t>
            </a: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点击启用摄像头和麦克风，状态为正常，有画面，即可下一步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调试设备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96965" y="3194685"/>
            <a:ext cx="2235835" cy="367665"/>
            <a:chOff x="10161" y="4666"/>
            <a:chExt cx="3083" cy="58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0178" y="4666"/>
              <a:ext cx="30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161" y="4666"/>
              <a:ext cx="0" cy="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178" y="5249"/>
              <a:ext cx="30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3244" y="4666"/>
              <a:ext cx="0" cy="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1272540"/>
            <a:ext cx="7836535" cy="4211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45" y="1678940"/>
            <a:ext cx="4911090" cy="3408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5010" y="596900"/>
            <a:ext cx="6317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</a:rPr>
              <a:t>启动屏幕录制，选择分享整个屏幕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1781175"/>
            <a:ext cx="5211445" cy="3096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23945" y="5223510"/>
            <a:ext cx="6050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charset="0"/>
                <a:ea typeface="微软雅黑" charset="0"/>
                <a:cs typeface="微软雅黑" charset="0"/>
                <a:sym typeface="+mn-ea"/>
              </a:rPr>
              <a:t>3.</a:t>
            </a:r>
            <a:r>
              <a:rPr lang="zh-CN" altLang="en-US">
                <a:latin typeface="微软雅黑" charset="0"/>
                <a:ea typeface="微软雅黑" charset="0"/>
                <a:cs typeface="微软雅黑" charset="0"/>
                <a:sym typeface="+mn-ea"/>
              </a:rPr>
              <a:t>点击启用屏幕录制，一定要选择整个屏幕分享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4785" y="5448935"/>
            <a:ext cx="928179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微软雅黑" charset="0"/>
                <a:ea typeface="微软雅黑" charset="0"/>
              </a:rPr>
              <a:t>4 . </a:t>
            </a:r>
            <a:r>
              <a:rPr lang="zh-CN" altLang="en-US" dirty="0">
                <a:latin typeface="微软雅黑" charset="0"/>
                <a:ea typeface="微软雅黑" charset="0"/>
              </a:rPr>
              <a:t>使用手机微信扫描屏幕中二维码；如图所示摆放机位，能够将考生上半身呈现在屏幕内</a:t>
            </a:r>
            <a:r>
              <a:rPr lang="en-US" altLang="zh-CN" dirty="0">
                <a:latin typeface="微软雅黑" charset="0"/>
                <a:ea typeface="微软雅黑" charset="0"/>
              </a:rPr>
              <a:t>.</a:t>
            </a:r>
            <a:endParaRPr lang="zh-CN" altLang="en-US" dirty="0">
              <a:latin typeface="微软雅黑" charset="0"/>
              <a:ea typeface="微软雅黑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调用手机副摄像头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E0D42C-8739-430E-94D4-AE620B0CCE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55" y="1079708"/>
            <a:ext cx="6008370" cy="306883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2B29CC-5863-4E80-AADC-A800321B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5" y="1079708"/>
            <a:ext cx="5270688" cy="3068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调试设备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3410" y="5507990"/>
            <a:ext cx="59480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charset="0"/>
                <a:ea typeface="微软雅黑" charset="0"/>
              </a:rPr>
              <a:t>4.</a:t>
            </a:r>
            <a:r>
              <a:rPr lang="zh-CN" altLang="en-US">
                <a:latin typeface="微软雅黑" charset="0"/>
                <a:ea typeface="微软雅黑" charset="0"/>
              </a:rPr>
              <a:t>设备调试完成，返回作答入口，开始做身份核验。</a:t>
            </a:r>
          </a:p>
        </p:txBody>
      </p:sp>
      <p:pic>
        <p:nvPicPr>
          <p:cNvPr id="5" name="图片 4" descr="69fe73b0-787f-4914-91fb-a2f4ab5e4fa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185" y="428625"/>
            <a:ext cx="2771140" cy="530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05"/>
            <a:ext cx="12192000" cy="66757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charset="0"/>
                <a:ea typeface="微软雅黑" charset="0"/>
                <a:sym typeface="+mn-ea"/>
              </a:rPr>
              <a:t>身份核验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9525" y="5573395"/>
            <a:ext cx="37788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charset="0"/>
                <a:ea typeface="微软雅黑" charset="0"/>
              </a:rPr>
              <a:t>4.</a:t>
            </a:r>
            <a:r>
              <a:rPr lang="zh-CN" altLang="en-US">
                <a:latin typeface="微软雅黑" charset="0"/>
                <a:ea typeface="微软雅黑" charset="0"/>
              </a:rPr>
              <a:t>设备调试完成，</a:t>
            </a:r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</a:rPr>
              <a:t>点击</a:t>
            </a:r>
            <a:r>
              <a:rPr lang="zh-CN" altLang="en-US">
                <a:latin typeface="微软雅黑" charset="0"/>
                <a:ea typeface="微软雅黑" charset="0"/>
              </a:rPr>
              <a:t>做身份核验。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20" y="1362075"/>
            <a:ext cx="5476240" cy="38328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5950" y="4589780"/>
            <a:ext cx="10788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1. 身份核验环节，点击“拍照”后点击“下一步”（请采集正脸、全脸照片验证成功）进入考试。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charset="0"/>
                <a:ea typeface="微软雅黑" charset="0"/>
                <a:sym typeface="+mn-ea"/>
              </a:rPr>
              <a:t>身份认证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41052" r="19955" b="48560"/>
          <a:stretch>
            <a:fillRect/>
          </a:stretch>
        </p:blipFill>
        <p:spPr>
          <a:xfrm>
            <a:off x="4563110" y="1332865"/>
            <a:ext cx="2969260" cy="26644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658" t="49760" r="60841" b="1680"/>
          <a:stretch>
            <a:fillRect/>
          </a:stretch>
        </p:blipFill>
        <p:spPr>
          <a:xfrm>
            <a:off x="8384540" y="1407160"/>
            <a:ext cx="3018790" cy="259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1406525"/>
            <a:ext cx="35941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4730" b="3609"/>
          <a:stretch>
            <a:fillRect/>
          </a:stretch>
        </p:blipFill>
        <p:spPr>
          <a:xfrm>
            <a:off x="826770" y="958850"/>
            <a:ext cx="10539095" cy="4664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9955" y="5897880"/>
            <a:ext cx="103720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. </a:t>
            </a:r>
            <a:r>
              <a:rPr lang="en-US" altLang="zh-CN"/>
              <a:t>1</a:t>
            </a:r>
            <a:r>
              <a:rPr lang="zh-CN" altLang="en-US"/>
              <a:t>身份核验环节，如验证失败，可上传电脑桌面预留的证件照（身份证照片）-提交人工审核。</a:t>
            </a:r>
          </a:p>
          <a:p>
            <a:r>
              <a:rPr lang="zh-CN" altLang="en-US"/>
              <a:t>提交后，请耐心等待，保持5分钟刷新一次页面，查看审核结果，如已经进入作答页面，可以开始作答。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身份认证失败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20" y="1111885"/>
            <a:ext cx="9789795" cy="5111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1875" y="6223635"/>
            <a:ext cx="8928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>
                <a:latin typeface="微软雅黑" charset="0"/>
                <a:ea typeface="微软雅黑" charset="0"/>
                <a:cs typeface="微软雅黑" charset="0"/>
              </a:rPr>
              <a:t>1.2</a:t>
            </a: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身份核验环节，摄像头故障，请重新调试，调试未果，建议更换作答设备。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015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身份认证失败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15950" y="1396365"/>
            <a:ext cx="3271520" cy="4939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</a:pPr>
            <a:r>
              <a:rPr lang="zh-CN" altLang="en-US" b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注意：</a:t>
            </a:r>
          </a:p>
          <a:p>
            <a:pPr marL="0" indent="0" algn="l">
              <a:lnSpc>
                <a:spcPct val="100000"/>
              </a:lnSpc>
            </a:pPr>
            <a:endParaRPr lang="zh-CN" altLang="en-US" b="0"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altLang="zh-CN" b="0">
                <a:latin typeface="微软雅黑" charset="0"/>
                <a:ea typeface="微软雅黑" charset="0"/>
                <a:cs typeface="微软雅黑" charset="0"/>
              </a:rPr>
              <a:t>1</a:t>
            </a:r>
            <a:r>
              <a:rPr lang="zh-CN" altLang="en-US" b="0">
                <a:latin typeface="微软雅黑" charset="0"/>
                <a:ea typeface="微软雅黑" charset="0"/>
                <a:cs typeface="微软雅黑" charset="0"/>
              </a:rPr>
              <a:t>、考试过程中实时录像，一定确保人脸在摄像头的范围内；</a:t>
            </a:r>
          </a:p>
          <a:p>
            <a:pPr marL="0" indent="0" algn="l">
              <a:lnSpc>
                <a:spcPct val="150000"/>
              </a:lnSpc>
            </a:pPr>
            <a:endParaRPr lang="zh-CN" altLang="en-US" b="0"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altLang="zh-CN" b="0">
                <a:latin typeface="微软雅黑" charset="0"/>
                <a:ea typeface="微软雅黑" charset="0"/>
                <a:cs typeface="微软雅黑" charset="0"/>
              </a:rPr>
              <a:t>2</a:t>
            </a:r>
            <a:r>
              <a:rPr lang="zh-CN" altLang="en-US" b="0">
                <a:latin typeface="微软雅黑" charset="0"/>
                <a:ea typeface="微软雅黑" charset="0"/>
                <a:cs typeface="微软雅黑" charset="0"/>
              </a:rPr>
              <a:t>、实时监控中会随机抓拍，抓拍的照片会跟数据库内的照片比对，如比对不成功将会被强制交卷，考试过程中一定要保证画面清晰，并且保证人脸在摄像头范围内；</a:t>
            </a:r>
          </a:p>
          <a:p>
            <a:pPr marL="0" indent="0" algn="l">
              <a:lnSpc>
                <a:spcPct val="100000"/>
              </a:lnSpc>
            </a:pPr>
            <a:endParaRPr lang="zh-CN" altLang="en-US" b="0">
              <a:latin typeface="微软雅黑" charset="0"/>
              <a:ea typeface="微软雅黑" charset="0"/>
              <a:cs typeface="微软雅黑" charset="0"/>
            </a:endParaRPr>
          </a:p>
          <a:p>
            <a:pPr marL="0" indent="0" algn="l">
              <a:lnSpc>
                <a:spcPct val="100000"/>
              </a:lnSpc>
            </a:pPr>
            <a:r>
              <a:rPr lang="en-US" altLang="zh-CN" b="0">
                <a:latin typeface="微软雅黑" charset="0"/>
                <a:ea typeface="微软雅黑" charset="0"/>
                <a:cs typeface="微软雅黑" charset="0"/>
              </a:rPr>
              <a:t>3</a:t>
            </a:r>
            <a:r>
              <a:rPr lang="zh-CN" altLang="en-US" b="0">
                <a:latin typeface="微软雅黑" charset="0"/>
                <a:ea typeface="微软雅黑" charset="0"/>
                <a:cs typeface="微软雅黑" charset="0"/>
              </a:rPr>
              <a:t>、考试前请确保自己的网络状况良好，如果考试途中有断电断网的情况出现，不要慌张，马上恢复电力网络，重新登录即可继续答题。</a:t>
            </a: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1710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考生答题中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224655" y="1991360"/>
            <a:ext cx="7903845" cy="4048760"/>
            <a:chOff x="6653" y="3136"/>
            <a:chExt cx="12447" cy="6376"/>
          </a:xfrm>
        </p:grpSpPr>
        <p:sp>
          <p:nvSpPr>
            <p:cNvPr id="5" name="矩形 4"/>
            <p:cNvSpPr/>
            <p:nvPr/>
          </p:nvSpPr>
          <p:spPr>
            <a:xfrm>
              <a:off x="10016" y="7076"/>
              <a:ext cx="3487" cy="8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6653" y="8391"/>
              <a:ext cx="8804" cy="11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879" y="4257"/>
              <a:ext cx="5438" cy="43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6323" y="4737"/>
              <a:ext cx="1932" cy="833"/>
            </a:xfrm>
            <a:prstGeom prst="rect">
              <a:avLst/>
            </a:prstGeom>
            <a:solidFill>
              <a:srgbClr val="EFF2F6"/>
            </a:solidFill>
            <a:ln>
              <a:solidFill>
                <a:srgbClr val="F0F3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653" y="3136"/>
              <a:ext cx="3487" cy="11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6709" y="7307"/>
              <a:ext cx="1703" cy="833"/>
            </a:xfrm>
            <a:prstGeom prst="rect">
              <a:avLst/>
            </a:prstGeom>
            <a:solidFill>
              <a:srgbClr val="EFF2F6"/>
            </a:solidFill>
            <a:ln>
              <a:solidFill>
                <a:srgbClr val="F0F3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8425" y="7416"/>
              <a:ext cx="675" cy="7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0" y="1991360"/>
            <a:ext cx="6657975" cy="4585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4195445" cy="6855460"/>
          </a:xfrm>
          <a:prstGeom prst="rect">
            <a:avLst/>
          </a:prstGeom>
          <a:solidFill>
            <a:srgbClr val="0C7CB3"/>
          </a:solidFill>
          <a:ln>
            <a:solidFill>
              <a:srgbClr val="3B8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850" y="2647950"/>
            <a:ext cx="4019550" cy="1181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9DC3E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目录 </a:t>
            </a:r>
            <a:r>
              <a:rPr kumimoji="1" lang="en-US" altLang="zh-CN" sz="36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contents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989320" y="1579880"/>
            <a:ext cx="3905885" cy="3695145"/>
            <a:chOff x="9314" y="980"/>
            <a:chExt cx="6151" cy="5819"/>
          </a:xfrm>
        </p:grpSpPr>
        <p:grpSp>
          <p:nvGrpSpPr>
            <p:cNvPr id="23" name="组合 22"/>
            <p:cNvGrpSpPr/>
            <p:nvPr/>
          </p:nvGrpSpPr>
          <p:grpSpPr>
            <a:xfrm>
              <a:off x="9314" y="980"/>
              <a:ext cx="1223" cy="5819"/>
              <a:chOff x="9295" y="1973"/>
              <a:chExt cx="1320" cy="7074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14" name="组合 13"/>
              <p:cNvGrpSpPr/>
              <p:nvPr/>
            </p:nvGrpSpPr>
            <p:grpSpPr>
              <a:xfrm>
                <a:off x="9295" y="1973"/>
                <a:ext cx="1320" cy="3240"/>
                <a:chOff x="6096000" y="1375722"/>
                <a:chExt cx="838200" cy="2057400"/>
              </a:xfrm>
              <a:grpFill/>
            </p:grpSpPr>
            <p:sp>
              <p:nvSpPr>
                <p:cNvPr id="6" name="矩形 5"/>
                <p:cNvSpPr/>
                <p:nvPr/>
              </p:nvSpPr>
              <p:spPr>
                <a:xfrm>
                  <a:off x="6096000" y="1375722"/>
                  <a:ext cx="838200" cy="838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9DC3E6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400" dirty="0">
                      <a:solidFill>
                        <a:schemeClr val="bg1"/>
                      </a:solidFill>
                      <a:latin typeface="+mn-ea"/>
                      <a:sym typeface="Arial" panose="020B0604020202090204" pitchFamily="34" charset="0"/>
                    </a:rPr>
                    <a:t>01</a:t>
                  </a: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6096000" y="2594922"/>
                  <a:ext cx="838200" cy="838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9DC3E6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400" dirty="0">
                      <a:solidFill>
                        <a:schemeClr val="bg1"/>
                      </a:solidFill>
                      <a:latin typeface="+mn-ea"/>
                      <a:sym typeface="Arial" panose="020B0604020202090204" pitchFamily="34" charset="0"/>
                    </a:rPr>
                    <a:t>02</a:t>
                  </a: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9295" y="5813"/>
                <a:ext cx="1320" cy="3234"/>
                <a:chOff x="6096000" y="1256837"/>
                <a:chExt cx="838200" cy="2053639"/>
              </a:xfrm>
              <a:grpFill/>
            </p:grpSpPr>
            <p:sp>
              <p:nvSpPr>
                <p:cNvPr id="9" name="矩形 8"/>
                <p:cNvSpPr/>
                <p:nvPr/>
              </p:nvSpPr>
              <p:spPr>
                <a:xfrm>
                  <a:off x="6096000" y="1256837"/>
                  <a:ext cx="838200" cy="838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9DC3E6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400" dirty="0">
                      <a:solidFill>
                        <a:schemeClr val="bg1"/>
                      </a:solidFill>
                      <a:latin typeface="+mn-ea"/>
                      <a:sym typeface="Arial" panose="020B0604020202090204" pitchFamily="34" charset="0"/>
                    </a:rPr>
                    <a:t>03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6096000" y="2472276"/>
                  <a:ext cx="838200" cy="838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9DC3E6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400" dirty="0">
                      <a:solidFill>
                        <a:schemeClr val="bg1"/>
                      </a:solidFill>
                      <a:latin typeface="+mn-ea"/>
                      <a:sym typeface="Arial" panose="020B0604020202090204" pitchFamily="34" charset="0"/>
                    </a:rPr>
                    <a:t>04</a:t>
                  </a: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10766" y="1220"/>
              <a:ext cx="421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charset="0"/>
                  <a:ea typeface="微软雅黑" charset="0"/>
                </a:rPr>
                <a:t>作答时间安排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766" y="2802"/>
              <a:ext cx="46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charset="0"/>
                  <a:ea typeface="微软雅黑" charset="0"/>
                </a:rPr>
                <a:t>作答流程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838" y="4384"/>
              <a:ext cx="409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charset="0"/>
                  <a:ea typeface="微软雅黑" charset="0"/>
                  <a:cs typeface="微软雅黑" charset="0"/>
                </a:rPr>
                <a:t>调试设备</a:t>
              </a:r>
              <a:r>
                <a:rPr lang="en-US" altLang="zh-CN" sz="2000">
                  <a:latin typeface="微软雅黑" charset="0"/>
                  <a:ea typeface="微软雅黑" charset="0"/>
                  <a:cs typeface="微软雅黑" charset="0"/>
                </a:rPr>
                <a:t>+</a:t>
              </a:r>
              <a:r>
                <a:rPr lang="zh-CN" altLang="en-US" sz="2000">
                  <a:latin typeface="微软雅黑" charset="0"/>
                  <a:ea typeface="微软雅黑" charset="0"/>
                  <a:cs typeface="微软雅黑" charset="0"/>
                </a:rPr>
                <a:t>身份核验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838" y="5995"/>
              <a:ext cx="20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charset="0"/>
                  <a:ea typeface="微软雅黑" charset="0"/>
                </a:rPr>
                <a:t>常见问题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2831465"/>
            <a:ext cx="4254500" cy="2260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240" y="2034540"/>
            <a:ext cx="449135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提交后,如果进度慢,请耐心等待2分钟左右。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15" y="2831465"/>
            <a:ext cx="4821555" cy="3112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06515" y="2034540"/>
            <a:ext cx="467042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提交后-作答结束-如图,关闭浏览器页面即可。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8350" y="5092065"/>
            <a:ext cx="42545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  <a:sym typeface="+mn-ea"/>
              </a:rPr>
              <a:t>超过2分钟无反应,可尝试刷新等待。 </a:t>
            </a: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  <a:sym typeface="+mn-ea"/>
              </a:rPr>
              <a:t>超过5分钟仍无反应,关闭页面即可</a:t>
            </a:r>
          </a:p>
          <a:p>
            <a:pPr indent="0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  <a:sym typeface="+mn-ea"/>
              </a:rPr>
              <a:t>   (不影响作答的评价结果)。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提交试卷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ym typeface="+mn-ea"/>
            </a:endParaRPr>
          </a:p>
          <a:p>
            <a:pPr algn="ctr"/>
            <a:r>
              <a:rPr lang="zh-CN" altLang="en-US" sz="3600"/>
              <a:t>常见问题</a:t>
            </a:r>
          </a:p>
          <a:p>
            <a:pPr algn="ctr"/>
            <a:endParaRPr kumimoji="1" lang="zh-CN" altLang="en-US" sz="36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5950" y="498475"/>
            <a:ext cx="28174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多发问题处理</a:t>
            </a:r>
            <a:r>
              <a:rPr lang="en-US" altLang="zh-CN" sz="2400" b="1">
                <a:latin typeface="微软雅黑" charset="0"/>
                <a:ea typeface="微软雅黑" charset="0"/>
                <a:sym typeface="+mn-ea"/>
              </a:rPr>
              <a:t>5</a:t>
            </a:r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步法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5950" y="1749425"/>
            <a:ext cx="1045273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在考试过程中最多的问题就是电脑摄像头问题处理办法五步：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第一步：用微信或qq在电脑登陆，视频语音通话看看是否正常。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第二步：不要用XP系统、不要用苹果自带的safari。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第三步：用谷歌浏览器，把谷歌浏览器更新到最版本。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注：苹果电脑需要在系统偏好设置-安全性与隐私内把摄像头和麦克风权限打开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第四步：如果最新版本谷歌浏览器还不行，可以下载最新版本360急速浏览器。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第五步：都不行建议考生更换设备。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5950" y="990600"/>
            <a:ext cx="1139253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1. 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考生端： 将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2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个浏览器更新到最新版本(谷歌浏览器+360极速浏览器)。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2. 请确认电脑摄像头处在能够正常使用状态下,例如:QQ/微信/钉钉等视频聊天可以正常使用。 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3. 如果遇到摄像头无法打开,无法应用,会有以下几个原因：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         A. 摄像头是坏的。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         B. 电脑操作系统-设置模块,默认设置为禁止了该浏览器启用摄像头。点击操作系统设置功能,找到该浏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览器应用,设置为“允许”该应用使用摄像头(该项下页有示意图)。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         C. 浏览器初次登录,在地址栏右侧会有“允许使用”提示按钮，尝试点击操作。 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4. 以上操作后,仍不生效,请重启电脑后尝试，重启后请勿开启浏览器外的其它软件。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5. 摄像头调用教程：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hlinkClick r:id="rId2" action="ppaction://hlinkfile"/>
              </a:rPr>
              <a:t>https://www.kancloud.cn/exam-star/ksxhelp_1/1698327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注:为不影响考生作答,在以上方法都尝试后,如遇摄像头仍无法工作的情况下,请您提前准备一个备用电脑,并尝试更换设备进行作答,以保障考生顺利作答。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38481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关于电脑浏览与摄像头说明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5950" y="1859915"/>
            <a:ext cx="1095311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如果调试设备失败，或者《启用按钮》没反应时，请按照以下方法进行操作；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1、请更新谷歌浏览器至最新版本，谷歌浏览器官网：</a:t>
            </a:r>
            <a:r>
              <a:rPr lang="zh-CN" altLang="en-US">
                <a:latin typeface="微软雅黑" charset="0"/>
                <a:ea typeface="微软雅黑" charset="0"/>
                <a:cs typeface="微软雅黑" charset="0"/>
                <a:hlinkClick r:id="rId2" action="ppaction://hlinkfile"/>
              </a:rPr>
              <a:t>https://www.google.cn/intl/zh-CN/chrome/</a:t>
            </a: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下载完成安装后，重启电脑进行尝试。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3757" y="3660141"/>
            <a:ext cx="104108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2、windows电脑，请打开摄像头访问权限，详见：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hlinkClick r:id="rId3" action="ppaction://hlinkfile"/>
              </a:rPr>
              <a:t>https://jingyan.baidu.com/article/7c6fb428458f1fc1652c90d2.html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3、windows电脑，请打开麦克风访问权限，详见：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hlinkClick r:id="rId3" action="ppaction://hlinkfile"/>
              </a:rPr>
              <a:t>https://jingyan.baidu.com/article/7908e85c663e6dee481ad2db.html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调试设备硬件失败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7430" y="1171575"/>
            <a:ext cx="909129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电脑系统&lt;摄像头权限&gt;设置说明: 确认电脑操作系统已授权允许浏览器使用摄像头。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系统设置模块-示意图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苹果电脑权限获取方法：设置</a:t>
            </a:r>
            <a:r>
              <a:rPr lang="en-US" altLang="zh-CN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安全性与隐私</a:t>
            </a:r>
            <a:r>
              <a:rPr lang="en-US" altLang="zh-CN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获取权限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30" y="2509520"/>
            <a:ext cx="10286365" cy="40601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5950" y="498475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调试设备硬件失败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5950" y="1419860"/>
            <a:ext cx="74593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如您的电脑（例如微软Surface）有前后两个摄像头，需要切换前置摄像头，在谷歌浏览器右上角进行调整。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065020"/>
            <a:ext cx="5080000" cy="4102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89555" y="6354445"/>
            <a:ext cx="66122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注意:当调试方法均已尝试且无效时，请更换电脑。万请重视！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35426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调试设备前置摄像头失败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051560"/>
            <a:ext cx="7493635" cy="56769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15950" y="498475"/>
            <a:ext cx="4153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调试设备摄像头与麦克风失败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5950" y="1490345"/>
            <a:ext cx="1104455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1. 摄像头异常无法正常调用、不稳定、屏幕是黑的。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答:如果进入作答，摄像头调用不开,则提示无法开始作答，重启电脑+更换浏览器可解决。如果已经开始作答,摄像头黑屏,系统兼容性原因会显示黑屏,不影响后台实时监控，开始作答即可。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2. 摄像头闪烁,频闪严重，不稳定。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答:硬件设备接触不良,大概率摄像头排线有损，排线接触有问题。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3. 作答页面异常，无法显示题目，网络连接异常。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答:确保网络通畅、刷新1-2次尝试+更换浏览器。断网页面将有异常提示,耐心调试网络,网络恢复后可以继续作答。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异常情况处理办法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4. 提交答案后,无法正常提交。 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答:只要答案提交,数据就能保存,无需担心,如遇提交进度慢与网络原因无法提交，耐心等待3-5分 钟,即可关闭页面。(操作手册有示意图)。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 5. 人脸识别,下一步点不动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答:刷新再试+更换浏览器,如当出现一次审核未通过情况下,调整光线,避免背光、避免逆光拍照。 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6. 电脑屏幕分辨率调整快捷键:Ctrl和+号(放大屏幕显示分辨率)，Ctrl和-号(缩小屏幕显示分辨率)。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charset="0"/>
                <a:ea typeface="微软雅黑" charset="0"/>
                <a:cs typeface="微软雅黑" charset="0"/>
              </a:rPr>
              <a:t> 7. 作答页面内题目文字大小调整:右上方按钮《字号:+和-》。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6263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charset="0"/>
                <a:ea typeface="微软雅黑" charset="0"/>
                <a:sym typeface="+mn-ea"/>
              </a:rPr>
              <a:t>异常情况处理办法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作答时间安排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/>
          <p:nvPr>
            <p:custDataLst>
              <p:tags r:id="rId2"/>
            </p:custDataLst>
          </p:nvPr>
        </p:nvSpPr>
        <p:spPr>
          <a:xfrm>
            <a:off x="2256155" y="-555608"/>
            <a:ext cx="7679690" cy="54571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90204" pitchFamily="34" charset="0"/>
              <a:buNone/>
            </a:pPr>
            <a:endParaRPr lang="zh-CN" altLang="en-US" sz="1400" spc="160" dirty="0">
              <a:ln w="3175">
                <a:noFill/>
                <a:prstDash val="dash"/>
              </a:ln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marL="279400" lvl="0" indent="-279400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60" dirty="0">
                <a:ln w="3175">
                  <a:noFill/>
                  <a:prstDash val="dash"/>
                </a:ln>
                <a:solidFill>
                  <a:schemeClr val="tx1"/>
                </a:solidFill>
                <a:highlight>
                  <a:srgbClr val="FFFF00"/>
                </a:highlight>
                <a:latin typeface="微软雅黑" charset="-122"/>
                <a:ea typeface="微软雅黑" charset="-122"/>
                <a:cs typeface="微软雅黑" charset="-122"/>
              </a:rPr>
              <a:t>“考试星”系统技术咨询电话</a:t>
            </a:r>
            <a:r>
              <a:rPr lang="zh-CN" altLang="en-US" sz="1800" spc="160" dirty="0">
                <a:ln w="3175">
                  <a:noFill/>
                  <a:prstDash val="dash"/>
                </a:ln>
                <a:solidFill>
                  <a:schemeClr val="tx1"/>
                </a:solidFill>
                <a:highlight>
                  <a:srgbClr val="FFFF00"/>
                </a:highlight>
                <a:latin typeface="微软雅黑" charset="-122"/>
                <a:ea typeface="微软雅黑" charset="-122"/>
                <a:cs typeface="微软雅黑" charset="-122"/>
              </a:rPr>
              <a:t>：</a:t>
            </a:r>
            <a:r>
              <a:rPr lang="en-US" altLang="zh-CN" sz="1800" spc="160" dirty="0">
                <a:ln w="3175">
                  <a:noFill/>
                  <a:prstDash val="dash"/>
                </a:ln>
                <a:latin typeface="微软雅黑" charset="-122"/>
                <a:ea typeface="微软雅黑" charset="-122"/>
                <a:cs typeface="微软雅黑" charset="-122"/>
              </a:rPr>
              <a:t>18810545411</a:t>
            </a:r>
            <a:r>
              <a:rPr lang="zh-CN" altLang="en-US" sz="1800" spc="160" dirty="0">
                <a:ln w="3175">
                  <a:noFill/>
                  <a:prstDash val="dash"/>
                </a:ln>
                <a:latin typeface="微软雅黑" charset="-122"/>
                <a:ea typeface="微软雅黑" charset="-122"/>
                <a:cs typeface="微软雅黑" charset="-122"/>
              </a:rPr>
              <a:t>（微信同号）</a:t>
            </a:r>
            <a:endParaRPr lang="zh-CN" altLang="en-US" sz="1800" spc="160" dirty="0">
              <a:ln w="3175">
                <a:noFill/>
                <a:prstDash val="dash"/>
              </a:ln>
              <a:solidFill>
                <a:schemeClr val="tx1"/>
              </a:solidFill>
              <a:highlight>
                <a:srgbClr val="FFFF00"/>
              </a:highlight>
              <a:latin typeface="微软雅黑" charset="-122"/>
              <a:ea typeface="微软雅黑" charset="-122"/>
              <a:cs typeface="微软雅黑" charset="-122"/>
            </a:endParaRPr>
          </a:p>
          <a:p>
            <a:pPr marL="2794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90204" pitchFamily="34" charset="0"/>
              <a:buNone/>
            </a:pPr>
            <a:endParaRPr lang="en-US" altLang="zh-CN" sz="1400" spc="160" dirty="0">
              <a:ln w="3175">
                <a:noFill/>
                <a:prstDash val="dash"/>
              </a:ln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5320" y="572135"/>
            <a:ext cx="1155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charset="0"/>
                <a:ea typeface="微软雅黑" charset="0"/>
                <a:sym typeface="+mn-ea"/>
              </a:rPr>
              <a:t>咨询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5315" y="884555"/>
            <a:ext cx="118979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1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、硬件配置标准的pc电脑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（windows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10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以上、Mac不限，</a:t>
            </a:r>
            <a:r>
              <a:rPr lang="zh-CN" altLang="en-US" dirty="0"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但必须用电脑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）  内存不少于4G、带摄像头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      手机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1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台（须安装微信最新版，</a:t>
            </a:r>
            <a:r>
              <a:rPr lang="zh-CN" altLang="en-US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平板不可用）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2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、需下载“最新版本”谷歌浏览器、360极速浏览器。</a:t>
            </a:r>
            <a:r>
              <a:rPr lang="zh-CN" altLang="en-US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优先使用谷歌浏览器，</a:t>
            </a:r>
            <a:r>
              <a:rPr lang="en-US" altLang="zh-CN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360</a:t>
            </a:r>
            <a:r>
              <a:rPr lang="zh-CN" altLang="en-US" dirty="0">
                <a:solidFill>
                  <a:srgbClr val="FF0000"/>
                </a:solidFill>
                <a:latin typeface="微软雅黑" charset="0"/>
                <a:ea typeface="微软雅黑" charset="0"/>
                <a:cs typeface="微软雅黑" charset="0"/>
              </a:rPr>
              <a:t>浏览器备用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（都下载下来）</a:t>
            </a:r>
            <a:endParaRPr lang="zh-CN" altLang="en-US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	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谷歌浏览器官网：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https://www.google.cn/intl/zh-CN/chrome/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	360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极速浏览器官网：</a:t>
            </a:r>
            <a:r>
              <a:rPr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https://browser.360.cn/ee/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5315" y="3315335"/>
            <a:ext cx="11456670" cy="4589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charset="0"/>
                <a:ea typeface="微软雅黑" charset="0"/>
                <a:cs typeface="微软雅黑" charset="0"/>
              </a:rPr>
              <a:t>3</a:t>
            </a:r>
            <a:r>
              <a:rPr lang="zh-CN" altLang="en-US" dirty="0">
                <a:latin typeface="微软雅黑" charset="0"/>
                <a:ea typeface="微软雅黑" charset="0"/>
                <a:cs typeface="微软雅黑" charset="0"/>
              </a:rPr>
              <a:t>、网络带宽要求：实际上行带宽2兆以上-2M(即2Mb/s)。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315" y="389890"/>
            <a:ext cx="140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charset="0"/>
                <a:ea typeface="微软雅黑" charset="0"/>
              </a:rPr>
              <a:t>准备工作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5950" y="49847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charset="0"/>
                <a:ea typeface="微软雅黑" charset="0"/>
              </a:rPr>
              <a:t>登录方式</a:t>
            </a:r>
            <a:endParaRPr lang="en-US" altLang="zh-CN" sz="2400" b="1">
              <a:latin typeface="微软雅黑" charset="0"/>
              <a:ea typeface="微软雅黑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004" y="1224460"/>
            <a:ext cx="8661459" cy="129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charset="0"/>
                <a:ea typeface="微软雅黑" charset="0"/>
              </a:rPr>
              <a:t>考生可直接复制到谷歌浏览器</a:t>
            </a:r>
            <a:endParaRPr lang="en-US" altLang="zh-CN" dirty="0"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https://www.kaoshixing.com/login/account/login/413417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账号为：</a:t>
            </a:r>
            <a:r>
              <a:rPr lang="en-US" altLang="zh-CN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15</a:t>
            </a:r>
            <a:r>
              <a:rPr lang="zh-CN" altLang="en-US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位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微软雅黑" charset="0"/>
                <a:ea typeface="微软雅黑" charset="0"/>
              </a:rPr>
              <a:t>准考证号</a:t>
            </a:r>
            <a:r>
              <a:rPr lang="zh-CN" altLang="en-US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，密码为：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微软雅黑" charset="0"/>
                <a:ea typeface="微软雅黑" charset="0"/>
              </a:rPr>
              <a:t>123456</a:t>
            </a:r>
            <a:r>
              <a:rPr lang="zh-CN" altLang="en-US">
                <a:highlight>
                  <a:srgbClr val="FFFF00"/>
                </a:highlight>
                <a:latin typeface="微软雅黑" charset="0"/>
                <a:ea typeface="微软雅黑" charset="0"/>
              </a:rPr>
              <a:t>（</a:t>
            </a:r>
            <a:r>
              <a:rPr lang="en-US" altLang="zh-CN">
                <a:highlight>
                  <a:srgbClr val="FFFF00"/>
                </a:highlight>
                <a:latin typeface="微软雅黑" charset="0"/>
                <a:ea typeface="微软雅黑" charset="0"/>
              </a:rPr>
              <a:t>4</a:t>
            </a:r>
            <a:r>
              <a:rPr lang="zh-CN" altLang="en-US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月</a:t>
            </a:r>
            <a:r>
              <a:rPr lang="en-US" altLang="zh-CN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29</a:t>
            </a:r>
            <a:r>
              <a:rPr lang="zh-CN" altLang="en-US" dirty="0">
                <a:highlight>
                  <a:srgbClr val="FFFF00"/>
                </a:highlight>
                <a:latin typeface="微软雅黑" charset="0"/>
                <a:ea typeface="微软雅黑" charset="0"/>
              </a:rPr>
              <a:t>日（北京时间）启用）</a:t>
            </a:r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41" y="3200154"/>
            <a:ext cx="6429375" cy="3522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ym typeface="+mn-ea"/>
            </a:endParaRPr>
          </a:p>
          <a:p>
            <a:pPr algn="ctr"/>
            <a:r>
              <a:rPr lang="zh-CN" altLang="en-US" sz="3200" b="1" dirty="0">
                <a:sym typeface="+mn-ea"/>
              </a:rPr>
              <a:t>作答流程</a:t>
            </a:r>
            <a:endParaRPr lang="zh-CN" altLang="en-US" sz="3600" dirty="0"/>
          </a:p>
          <a:p>
            <a:pPr algn="ctr"/>
            <a:endParaRPr kumimoji="1" lang="zh-CN" altLang="en-US" sz="36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5315" y="1580515"/>
            <a:ext cx="9452512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测试作答环节，流程如下（均为北京时间）；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rPr>
              <a:t>时间：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4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月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29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日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9:00-9:30(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身份验证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+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调试设备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)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、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9:30-11:30(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模拟考试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                      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或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13:30-14:00(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身份验证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+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调试设备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)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、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14:00-16:00(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模拟考试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                       考生必须参加其中任意一次，熟悉考试流程。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身份核验失败需要人工上传身份证照片，等待人工审核。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15701" y="3845039"/>
            <a:ext cx="10583091" cy="617106"/>
            <a:chOff x="238" y="6860"/>
            <a:chExt cx="18664" cy="1164"/>
          </a:xfrm>
        </p:grpSpPr>
        <p:sp>
          <p:nvSpPr>
            <p:cNvPr id="9" name="圆角矩形 8"/>
            <p:cNvSpPr/>
            <p:nvPr/>
          </p:nvSpPr>
          <p:spPr>
            <a:xfrm>
              <a:off x="15079" y="6866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账号密码登录考试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0148" y="6866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调试设备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H="1">
              <a:off x="14153" y="7440"/>
              <a:ext cx="745" cy="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5193" y="6876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线上考试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38" y="6860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结束</a:t>
              </a:r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H="1">
              <a:off x="9216" y="7450"/>
              <a:ext cx="745" cy="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4297" y="7450"/>
              <a:ext cx="745" cy="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15950" y="5376545"/>
            <a:ext cx="8641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  <a:sym typeface="+mn-ea"/>
              </a:rPr>
              <a:t>关闭电脑上可能出现的广告、弹屏、杀毒软件、弹窗插件等软件，否则会影响作答。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5950" y="49847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latin typeface="微软雅黑" charset="0"/>
                <a:ea typeface="微软雅黑" charset="0"/>
                <a:sym typeface="+mn-ea"/>
              </a:rPr>
              <a:t>测试作答流程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72770"/>
            <a:ext cx="294005" cy="3117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3570" y="1076325"/>
            <a:ext cx="11125835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</a:rPr>
              <a:t>正式作答环节，流程如下；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正式作答时间（北京时间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5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月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3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</a:rPr>
              <a:t>日）：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13:30-14:00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身份验证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+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调试设备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 14:00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-1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6:0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微软雅黑" charset="0"/>
                <a:ea typeface="微软雅黑" charset="0"/>
                <a:cs typeface="微软雅黑" charset="0"/>
                <a:sym typeface="+mn-ea"/>
              </a:rPr>
              <a:t>0  业务课二</a:t>
            </a:r>
            <a:endParaRPr lang="zh-CN" altLang="en-US" sz="1600" dirty="0">
              <a:highlight>
                <a:srgbClr val="FFFF00"/>
              </a:highlight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1、正式作答前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30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分钟进行设备调试和身份核验，每个人支持2次核验。</a:t>
            </a:r>
            <a:endParaRPr lang="zh-CN" altLang="en-US" sz="1600" dirty="0"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2、身份核验未通过后,当前页面请勿关闭，不要惊慌着急、请耐心等待,观察审核状态即可,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如人工审核完成后,刷新页面时可看到“作答开始倒计时”状态按钮,等倒计时结束后可刷新页面,开始进入作答。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3、为了不影响您的作答时间,务必尽早进行身份验证。</a:t>
            </a:r>
            <a:endParaRPr lang="en-US" altLang="zh-CN" sz="1600" dirty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3570" y="5304020"/>
            <a:ext cx="10583091" cy="617106"/>
            <a:chOff x="238" y="6860"/>
            <a:chExt cx="18664" cy="1164"/>
          </a:xfrm>
        </p:grpSpPr>
        <p:sp>
          <p:nvSpPr>
            <p:cNvPr id="28" name="圆角矩形 27"/>
            <p:cNvSpPr/>
            <p:nvPr/>
          </p:nvSpPr>
          <p:spPr>
            <a:xfrm>
              <a:off x="15079" y="6866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账号密码登录考试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0148" y="6866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设备调试</a:t>
              </a:r>
              <a:r>
                <a:rPr lang="en-US" altLang="zh-CN" dirty="0"/>
                <a:t>+</a:t>
              </a:r>
            </a:p>
            <a:p>
              <a:pPr algn="ctr"/>
              <a:r>
                <a:rPr lang="zh-CN" altLang="en-US" dirty="0"/>
                <a:t>身份验证</a:t>
              </a:r>
            </a:p>
          </p:txBody>
        </p:sp>
        <p:cxnSp>
          <p:nvCxnSpPr>
            <p:cNvPr id="34" name="直接箭头连接符 33"/>
            <p:cNvCxnSpPr/>
            <p:nvPr/>
          </p:nvCxnSpPr>
          <p:spPr>
            <a:xfrm flipH="1">
              <a:off x="14153" y="7440"/>
              <a:ext cx="745" cy="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圆角矩形 34"/>
            <p:cNvSpPr/>
            <p:nvPr/>
          </p:nvSpPr>
          <p:spPr>
            <a:xfrm>
              <a:off x="5193" y="6876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线上考试</a:t>
              </a: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38" y="6860"/>
              <a:ext cx="3823" cy="1148"/>
            </a:xfrm>
            <a:prstGeom prst="roundRect">
              <a:avLst/>
            </a:prstGeom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结束</a:t>
              </a: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H="1">
              <a:off x="9216" y="7450"/>
              <a:ext cx="745" cy="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>
              <a:off x="4297" y="7450"/>
              <a:ext cx="745" cy="0"/>
            </a:xfrm>
            <a:prstGeom prst="straightConnector1">
              <a:avLst/>
            </a:prstGeom>
            <a:ln w="28575"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615950" y="6039485"/>
            <a:ext cx="8641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charset="0"/>
                <a:ea typeface="微软雅黑" charset="0"/>
                <a:sym typeface="+mn-ea"/>
              </a:rPr>
              <a:t>关闭电脑上可能出现的广告、弹屏、杀毒软件、弹窗插件等软件，否则会影响作答。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15950" y="49847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latin typeface="微软雅黑" charset="0"/>
                <a:ea typeface="微软雅黑" charset="0"/>
                <a:sym typeface="+mn-ea"/>
              </a:rPr>
              <a:t>正式作答流程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latin typeface="微软雅黑" charset="0"/>
                <a:ea typeface="微软雅黑" charset="0"/>
                <a:cs typeface="微软雅黑" charset="0"/>
                <a:sym typeface="+mn-ea"/>
              </a:rPr>
              <a:t>调试设备</a:t>
            </a:r>
            <a:r>
              <a:rPr lang="en-US" altLang="zh-CN" sz="3200">
                <a:latin typeface="微软雅黑" charset="0"/>
                <a:ea typeface="微软雅黑" charset="0"/>
                <a:cs typeface="微软雅黑" charset="0"/>
                <a:sym typeface="+mn-ea"/>
              </a:rPr>
              <a:t>+</a:t>
            </a:r>
            <a:r>
              <a:rPr lang="zh-CN" altLang="en-US" sz="3200">
                <a:latin typeface="微软雅黑" charset="0"/>
                <a:ea typeface="微软雅黑" charset="0"/>
                <a:cs typeface="微软雅黑" charset="0"/>
                <a:sym typeface="+mn-ea"/>
              </a:rPr>
              <a:t>身份核验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480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56:21&quot;,&quot;maxSize&quot;:{&quot;size1&quot;:37.499979652444985},&quot;minSize&quot;:{&quot;size1&quot;:27.499979652444988},&quot;normalSize&quot;:{&quot;size1&quot;:33.124979652444985},&quot;subLayout&quot;:[{&quot;id&quot;:&quot;2021-04-01T15:56:21&quot;,&quot;margin&quot;:{&quot;bottom&quot;:5.9270000457763672,&quot;left&quot;:1.6929999589920044,&quot;right&quot;:0.42300000786781311,&quot;top&quot;:5.9270000457763672},&quot;type&quot;:0},{&quot;id&quot;:&quot;2021-04-01T15:56:21&quot;,&quot;margin&quot;:{&quot;bottom&quot;:2.5399999618530273,&quot;left&quot;:0.84700000286102295,&quot;right&quot;:1.6929999589920044,&quot;top&quot;:2.5399999618530273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e48605d5daf04fe5f98"/>
  <p:tag name="KSO_WM_SLIDE_ID" val="diagram20214804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64*324"/>
  <p:tag name="KSO_WM_SLIDE_POSITION" val="48*108"/>
  <p:tag name="KSO_WM_TAG_VERSION" val="1.0"/>
  <p:tag name="KSO_WM_SLIDE_LAYOUT" val="a_f"/>
  <p:tag name="KSO_WM_SLIDE_LAYOUT_CNT" val="1_1"/>
  <p:tag name="KSO_WM_CHIP_FILLPROP" val="[[{&quot;text_align&quot;:&quot;lm&quot;,&quot;text_direction&quot;:&quot;horizontal&quot;,&quot;support_big_font&quot;:false,&quot;fill_id&quot;:&quot;1225534b603643f5a414df89499311b9&quot;,&quot;fill_align&quot;:&quot;r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a5cde0e7e9ca4a5fabf022e041870535&quot;,&quot;fill_align&quot;:&quot;lm&quot;,&quot;chip_types&quot;:[&quot;diagram&quot;,&quot;pictext&quot;,&quot;text&quot;,&quot;picture&quot;,&quot;chart&quot;,&quot;table&quot;,&quot;video&quot;]}]]"/>
  <p:tag name="KSO_WM_CHIP_DECFILLPROP" val="[]"/>
  <p:tag name="KSO_WM_CHIP_GROUPID" val="5e6efe48605d5daf04fe5f97"/>
  <p:tag name="KSO_WM_SLIDE_BK_DARK_LIGHT" val="2"/>
  <p:tag name="KSO_WM_SLIDE_BACKGROUND_TYPE" val="general"/>
  <p:tag name="KSO_WM_SLIDE_SUPPORT_FEATURE_TYPE" val="0"/>
  <p:tag name="KSO_WM_TEMPLATE_ASSEMBLE_XID" val="60656fa14054ed1e2fb80d9e"/>
  <p:tag name="KSO_WM_TEMPLATE_ASSEMBLE_GROUPID" val="60656fa14054ed1e2fb80d9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4804_1*f*1"/>
  <p:tag name="KSO_WM_TEMPLATE_CATEGORY" val="diagram"/>
  <p:tag name="KSO_WM_TEMPLATE_INDEX" val="202148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86"/>
  <p:tag name="KSO_WM_UNIT_SHOW_EDIT_AREA_INDICATION" val="1"/>
  <p:tag name="KSO_WM_CHIP_GROUPID" val="5e6b05596848fb12bee65ac8"/>
  <p:tag name="KSO_WM_CHIP_XID" val="5e6b05596848fb12bee65aca"/>
  <p:tag name="KSO_WM_UNIT_DEC_AREA_ID" val="72f0bf76a3ab4b708972ff9d532fa4c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3c26b5e5b5f4f6c8408d479174bdf5a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a14054ed1e2fb80d9e"/>
  <p:tag name="KSO_WM_TEMPLATE_ASSEMBLE_GROUPID" val="60656fa14054ed1e2fb80d9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1854</Words>
  <Application>Microsoft Office PowerPoint</Application>
  <PresentationFormat>宽屏</PresentationFormat>
  <Paragraphs>154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wangxue</dc:creator>
  <cp:lastModifiedBy>方亮</cp:lastModifiedBy>
  <cp:revision>67</cp:revision>
  <dcterms:created xsi:type="dcterms:W3CDTF">2022-04-22T03:42:56Z</dcterms:created>
  <dcterms:modified xsi:type="dcterms:W3CDTF">2022-04-22T13:06:51Z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</Properties>
</file>